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8" r:id="rId5"/>
    <p:sldId id="293" r:id="rId6"/>
    <p:sldId id="294" r:id="rId7"/>
    <p:sldId id="295" r:id="rId8"/>
    <p:sldId id="270" r:id="rId9"/>
    <p:sldId id="291" r:id="rId10"/>
    <p:sldId id="292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00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0" autoAdjust="0"/>
    <p:restoredTop sz="90261" autoAdjust="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6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2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20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8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5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15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8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87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6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12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50193-9EF4-49FE-B261-9BBBBE770AF3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E2653-5E6A-475B-B523-F711EBFEE0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4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kademija@pks.r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irjana.kovacevic@pks.r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222" y="599361"/>
            <a:ext cx="4951757" cy="2654704"/>
          </a:xfrm>
        </p:spPr>
        <p:txBody>
          <a:bodyPr>
            <a:normAutofit fontScale="90000"/>
          </a:bodyPr>
          <a:lstStyle/>
          <a:p>
            <a:b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b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b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pl-PL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Program obuke lift montera</a:t>
            </a:r>
            <a:b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b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en-US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Elevator fitter training program</a:t>
            </a:r>
            <a:r>
              <a:rPr lang="pl-PL" sz="40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	</a:t>
            </a:r>
            <a:endParaRPr lang="en-US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919" y="4519959"/>
            <a:ext cx="2456182" cy="390611"/>
          </a:xfrm>
        </p:spPr>
        <p:txBody>
          <a:bodyPr>
            <a:normAutofit/>
          </a:bodyPr>
          <a:lstStyle/>
          <a:p>
            <a:pPr algn="l"/>
            <a:r>
              <a:rPr lang="sr-Latn-RS" sz="1800" dirty="0">
                <a:solidFill>
                  <a:srgbClr val="002060"/>
                </a:solidFill>
              </a:rPr>
              <a:t>14. 10. 2024.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171" y="5031058"/>
            <a:ext cx="1432263" cy="55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65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38" cy="6859294"/>
          </a:xfrm>
        </p:spPr>
      </p:pic>
      <p:sp>
        <p:nvSpPr>
          <p:cNvPr id="7" name="TextBox 6"/>
          <p:cNvSpPr txBox="1"/>
          <p:nvPr/>
        </p:nvSpPr>
        <p:spPr>
          <a:xfrm>
            <a:off x="1147314" y="1559290"/>
            <a:ext cx="934737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Latn-RS" b="1" dirty="0">
              <a:solidFill>
                <a:srgbClr val="002060"/>
              </a:solidFill>
            </a:endParaRPr>
          </a:p>
          <a:p>
            <a:pPr algn="ctr"/>
            <a:r>
              <a:rPr lang="sr-Latn-RS" sz="2400" b="1" dirty="0">
                <a:solidFill>
                  <a:srgbClr val="C00000"/>
                </a:solidFill>
              </a:rPr>
              <a:t>KONTAKT</a:t>
            </a:r>
          </a:p>
          <a:p>
            <a:pPr algn="ctr"/>
            <a:endParaRPr lang="sr-Latn-RS" b="1" dirty="0">
              <a:solidFill>
                <a:srgbClr val="002060"/>
              </a:solidFill>
            </a:endParaRPr>
          </a:p>
          <a:p>
            <a:pPr algn="ctr"/>
            <a:endParaRPr lang="sr-Latn-RS" b="1" dirty="0">
              <a:solidFill>
                <a:srgbClr val="002060"/>
              </a:solidFill>
            </a:endParaRPr>
          </a:p>
          <a:p>
            <a:pPr algn="ctr"/>
            <a:r>
              <a:rPr lang="sr-Latn-RS" sz="3200" b="1" dirty="0">
                <a:solidFill>
                  <a:srgbClr val="002060"/>
                </a:solidFill>
                <a:hlinkClick r:id="rId3"/>
              </a:rPr>
              <a:t>akademija@pks.rs</a:t>
            </a:r>
            <a:r>
              <a:rPr lang="sr-Latn-RS" sz="3200" b="1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hlinkClick r:id="rId4"/>
              </a:rPr>
              <a:t>m</a:t>
            </a:r>
            <a:r>
              <a:rPr lang="sr-Latn-RS" sz="3200" b="1" dirty="0" err="1">
                <a:solidFill>
                  <a:srgbClr val="002060"/>
                </a:solidFill>
                <a:hlinkClick r:id="rId4"/>
              </a:rPr>
              <a:t>irjana</a:t>
            </a:r>
            <a:r>
              <a:rPr lang="sr-Latn-RS" sz="3200" b="1" dirty="0">
                <a:solidFill>
                  <a:srgbClr val="002060"/>
                </a:solidFill>
                <a:hlinkClick r:id="rId4"/>
              </a:rPr>
              <a:t>.</a:t>
            </a:r>
            <a:r>
              <a:rPr lang="en-US" sz="3200" b="1" dirty="0">
                <a:solidFill>
                  <a:srgbClr val="002060"/>
                </a:solidFill>
                <a:hlinkClick r:id="rId4"/>
              </a:rPr>
              <a:t>k</a:t>
            </a:r>
            <a:r>
              <a:rPr lang="sr-Latn-RS" sz="3200" b="1" dirty="0" err="1">
                <a:solidFill>
                  <a:srgbClr val="002060"/>
                </a:solidFill>
                <a:hlinkClick r:id="rId4"/>
              </a:rPr>
              <a:t>ovacevic</a:t>
            </a:r>
            <a:r>
              <a:rPr lang="en-US" sz="3200" b="1" dirty="0">
                <a:solidFill>
                  <a:srgbClr val="002060"/>
                </a:solidFill>
                <a:hlinkClick r:id="rId4"/>
              </a:rPr>
              <a:t>@pks.</a:t>
            </a:r>
            <a:r>
              <a:rPr lang="sr-Latn-RS" sz="3200" b="1" dirty="0" err="1">
                <a:solidFill>
                  <a:srgbClr val="002060"/>
                </a:solidFill>
                <a:hlinkClick r:id="rId4"/>
              </a:rPr>
              <a:t>rs</a:t>
            </a:r>
            <a:r>
              <a:rPr lang="sr-Latn-RS" sz="3200" b="1" dirty="0">
                <a:solidFill>
                  <a:srgbClr val="002060"/>
                </a:solidFill>
              </a:rPr>
              <a:t>    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28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8228" y="5553561"/>
            <a:ext cx="3067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www.pks.rs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8"/>
            <a:ext cx="12192000" cy="68510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867" y="5042517"/>
            <a:ext cx="1320930" cy="511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9351" y="5633460"/>
            <a:ext cx="3067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377B"/>
                </a:solidFill>
              </a:rPr>
              <a:t>www.pks.rs</a:t>
            </a:r>
          </a:p>
        </p:txBody>
      </p:sp>
    </p:spTree>
    <p:extLst>
      <p:ext uri="{BB962C8B-B14F-4D97-AF65-F5344CB8AC3E}">
        <p14:creationId xmlns:p14="http://schemas.microsoft.com/office/powerpoint/2010/main" val="122524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67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47387" y="912056"/>
            <a:ext cx="7850104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2060"/>
                </a:solidFill>
                <a:latin typeface="+mn-lt"/>
              </a:rPr>
              <a:t>STANDARD OF QUALIFICATION AS THE BASE FOR THE TRAINING PROGRAM  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962025" y="2076753"/>
            <a:ext cx="9260004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1313" indent="-341313" eaLnBrk="0" hangingPunct="0"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1pPr>
            <a:lvl2pPr marL="342900" indent="-342900" eaLnBrk="0" hangingPunct="0"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2pPr>
            <a:lvl3pPr marL="1371600" indent="-457200" eaLnBrk="0" hangingPunct="0"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5pPr>
            <a:lvl6pPr marL="25146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6pPr>
            <a:lvl7pPr marL="29718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7pPr>
            <a:lvl8pPr marL="34290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8pPr>
            <a:lvl9pPr marL="38862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charset="0"/>
                <a:ea typeface="MS PGothic" charset="-128"/>
              </a:defRPr>
            </a:lvl9pPr>
          </a:lstStyle>
          <a:p>
            <a:pPr marL="0" lvl="2" indent="0" algn="just" eaLnBrk="1" hangingPunct="1">
              <a:buClr>
                <a:srgbClr val="C80000"/>
              </a:buClr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COMPETEN</a:t>
            </a:r>
            <a:r>
              <a:rPr lang="sr-Latn-RS" altLang="en-US" sz="2000" dirty="0">
                <a:solidFill>
                  <a:srgbClr val="002060"/>
                </a:solidFill>
                <a:latin typeface="+mn-lt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IES </a:t>
            </a:r>
            <a:r>
              <a:rPr lang="sr-Latn-RS" altLang="en-US" sz="2000" dirty="0">
                <a:solidFill>
                  <a:srgbClr val="002060"/>
                </a:solidFill>
                <a:latin typeface="+mn-lt"/>
              </a:rPr>
              <a:t>:</a:t>
            </a:r>
          </a:p>
          <a:p>
            <a:pPr marL="548640" lvl="2" indent="-347472" algn="just" eaLnBrk="1" hangingPunct="1">
              <a:buClr>
                <a:srgbClr val="C80000"/>
              </a:buClr>
            </a:pPr>
            <a:endParaRPr lang="sr-Latn-RS" altLang="en-US" sz="2000" dirty="0">
              <a:solidFill>
                <a:srgbClr val="002060"/>
              </a:solidFill>
              <a:latin typeface="+mn-lt"/>
            </a:endParaRPr>
          </a:p>
          <a:p>
            <a:pPr marL="548640" lvl="2" indent="-347472" algn="just" eaLnBrk="1" hangingPunct="1">
              <a:buClr>
                <a:srgbClr val="C80000"/>
              </a:buClr>
            </a:pPr>
            <a:r>
              <a:rPr lang="sr-Latn-RS" altLang="en-US" sz="2000" dirty="0">
                <a:solidFill>
                  <a:srgbClr val="002060"/>
                </a:solidFill>
                <a:latin typeface="+mn-lt"/>
              </a:rPr>
              <a:t>-     </a:t>
            </a: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Preparation of the workplace for the installation of hydraulic and electric lifts; </a:t>
            </a:r>
          </a:p>
          <a:p>
            <a:pPr marL="548640" lvl="2" indent="-342900" algn="just" eaLnBrk="1" hangingPunct="1">
              <a:buClr>
                <a:srgbClr val="C80000"/>
              </a:buClr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Installation of mechanical parts of the elevator; </a:t>
            </a:r>
          </a:p>
          <a:p>
            <a:pPr marL="548640" lvl="2" indent="-342900" algn="just" eaLnBrk="1" hangingPunct="1">
              <a:buClr>
                <a:srgbClr val="C80000"/>
              </a:buClr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Installation of elevator electrical installations;</a:t>
            </a:r>
          </a:p>
          <a:p>
            <a:pPr marL="548640" lvl="2" indent="-342900" algn="just" eaLnBrk="1" hangingPunct="1">
              <a:buClr>
                <a:srgbClr val="C80000"/>
              </a:buClr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Final control of elevator installation;</a:t>
            </a:r>
          </a:p>
          <a:p>
            <a:pPr marL="548640" lvl="2" indent="-342900" algn="just" eaLnBrk="1" hangingPunct="1">
              <a:buClr>
                <a:srgbClr val="C80000"/>
              </a:buClr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Implementation of regulations, standards and health and safety protection measures in the area of ​​elevators; </a:t>
            </a:r>
          </a:p>
          <a:p>
            <a:pPr marL="548640" lvl="2" indent="-342900" algn="just" eaLnBrk="1" hangingPunct="1">
              <a:buClr>
                <a:srgbClr val="C80000"/>
              </a:buClr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Key competences; 5 (in particular: work with data and information; digital competence; cooperation; entrepreneurship and orientation towards entrepreneurship).</a:t>
            </a:r>
            <a:endParaRPr lang="de-DE" altLang="en-US" sz="2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11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9" y="269508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97918" y="455381"/>
            <a:ext cx="5946345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2060"/>
                </a:solidFill>
                <a:latin typeface="+mn-lt"/>
              </a:rPr>
              <a:t>TRAINING PLAN BY MODULES/TOPICS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687D749-BF0A-4468-94C5-762CF0B652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26891"/>
              </p:ext>
            </p:extLst>
          </p:nvPr>
        </p:nvGraphicFramePr>
        <p:xfrm>
          <a:off x="701675" y="1808163"/>
          <a:ext cx="9761538" cy="385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cument" r:id="rId4" imgW="6285203" imgH="2483635" progId="Word.Document.12">
                  <p:embed/>
                </p:oleObj>
              </mc:Choice>
              <mc:Fallback>
                <p:oleObj name="Document" r:id="rId4" imgW="6285203" imgH="24836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1675" y="1808163"/>
                        <a:ext cx="9761538" cy="3859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8507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38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8522" y="622986"/>
            <a:ext cx="8120202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2060"/>
                </a:solidFill>
                <a:latin typeface="+mn-lt"/>
              </a:rPr>
              <a:t>MODUL 1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086E01-A772-4A0F-9594-16C5B2660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754514"/>
              </p:ext>
            </p:extLst>
          </p:nvPr>
        </p:nvGraphicFramePr>
        <p:xfrm>
          <a:off x="1123884" y="1515540"/>
          <a:ext cx="81280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1025832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002415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r-Latn-RS" dirty="0" err="1"/>
                        <a:t>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/>
                        <a:t>WBL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6362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sr-Latn-RS" dirty="0"/>
                    </a:p>
                    <a:p>
                      <a:r>
                        <a:rPr lang="en-US" dirty="0"/>
                        <a:t>• Basic concepts of elevator construction</a:t>
                      </a:r>
                    </a:p>
                    <a:p>
                      <a:r>
                        <a:rPr lang="en-US" dirty="0"/>
                        <a:t>• Basics of drawing in elevator construction			</a:t>
                      </a:r>
                    </a:p>
                    <a:p>
                      <a:r>
                        <a:rPr lang="en-US" dirty="0"/>
                        <a:t>• Technical documentation		</a:t>
                      </a:r>
                    </a:p>
                    <a:p>
                      <a:r>
                        <a:rPr lang="en-US" dirty="0"/>
                        <a:t>• Safety and security at work and workplace preparation	</a:t>
                      </a:r>
                    </a:p>
                    <a:p>
                      <a:r>
                        <a:rPr lang="en-US" dirty="0"/>
                        <a:t>• Basic tools and machines and accessories			</a:t>
                      </a:r>
                    </a:p>
                    <a:p>
                      <a:r>
                        <a:rPr lang="en-US" dirty="0"/>
                        <a:t>• Viscose</a:t>
                      </a:r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endParaRPr lang="sr-Latn-RS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Technical documentation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Safety and security at work and workplace preparation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Basic tools and machines and accessories</a:t>
                      </a:r>
                      <a:endParaRPr lang="sr-Latn-RS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Hoisting </a:t>
                      </a:r>
                      <a:r>
                        <a:rPr lang="sr-Latn-RS" dirty="0"/>
                        <a:t>(VISKOVANJE)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60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03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38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8522" y="622986"/>
            <a:ext cx="8120202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2060"/>
                </a:solidFill>
                <a:latin typeface="+mn-lt"/>
              </a:rPr>
              <a:t>MODUL 2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086E01-A772-4A0F-9594-16C5B2660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177371"/>
              </p:ext>
            </p:extLst>
          </p:nvPr>
        </p:nvGraphicFramePr>
        <p:xfrm>
          <a:off x="1123883" y="1515540"/>
          <a:ext cx="943526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7630">
                  <a:extLst>
                    <a:ext uri="{9D8B030D-6E8A-4147-A177-3AD203B41FA5}">
                      <a16:colId xmlns:a16="http://schemas.microsoft.com/office/drawing/2014/main" val="3010258327"/>
                    </a:ext>
                  </a:extLst>
                </a:gridCol>
                <a:gridCol w="4717630">
                  <a:extLst>
                    <a:ext uri="{9D8B030D-6E8A-4147-A177-3AD203B41FA5}">
                      <a16:colId xmlns:a16="http://schemas.microsoft.com/office/drawing/2014/main" val="34002415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r-Latn-RS" dirty="0" err="1"/>
                        <a:t>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/>
                        <a:t>WBL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6362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sr-Latn-RS" dirty="0"/>
                    </a:p>
                    <a:p>
                      <a:r>
                        <a:rPr lang="en-US" dirty="0"/>
                        <a:t>• Fundamentals of technical physics					</a:t>
                      </a:r>
                    </a:p>
                    <a:p>
                      <a:r>
                        <a:rPr lang="en-US" dirty="0"/>
                        <a:t>• Basics of machine elements and mechanisms</a:t>
                      </a:r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Installing the driving shaft light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Scaling of the driving shaft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wall brackets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main and auxiliary rails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drive (traction) elements of the elevator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counter weight frame (counter weight)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Installing the cabin frame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speed limiters and gripping elements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Checking of gripping elements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supporting/pulling elements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the cabin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access doors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Installation of cabin doors</a:t>
                      </a:r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60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26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38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8522" y="622986"/>
            <a:ext cx="8120202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2060"/>
                </a:solidFill>
                <a:latin typeface="+mn-lt"/>
              </a:rPr>
              <a:t>MODUL 3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086E01-A772-4A0F-9594-16C5B2660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620007"/>
              </p:ext>
            </p:extLst>
          </p:nvPr>
        </p:nvGraphicFramePr>
        <p:xfrm>
          <a:off x="1123883" y="1515540"/>
          <a:ext cx="8455546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7773">
                  <a:extLst>
                    <a:ext uri="{9D8B030D-6E8A-4147-A177-3AD203B41FA5}">
                      <a16:colId xmlns:a16="http://schemas.microsoft.com/office/drawing/2014/main" val="3010258327"/>
                    </a:ext>
                  </a:extLst>
                </a:gridCol>
                <a:gridCol w="4227773">
                  <a:extLst>
                    <a:ext uri="{9D8B030D-6E8A-4147-A177-3AD203B41FA5}">
                      <a16:colId xmlns:a16="http://schemas.microsoft.com/office/drawing/2014/main" val="34002415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r-Latn-RS" dirty="0" err="1"/>
                        <a:t>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/>
                        <a:t>WBL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6362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sr-Latn-RS" dirty="0"/>
                    </a:p>
                    <a:p>
                      <a:r>
                        <a:rPr lang="en-US" dirty="0"/>
                        <a:t>• Basic concepts of electrical engineering</a:t>
                      </a:r>
                    </a:p>
                    <a:p>
                      <a:r>
                        <a:rPr lang="en-US" dirty="0"/>
                        <a:t>• Basic electrical measurements	</a:t>
                      </a:r>
                    </a:p>
                    <a:p>
                      <a:r>
                        <a:rPr lang="en-US" dirty="0"/>
                        <a:t>• Electrical installation conductors and cables			</a:t>
                      </a:r>
                    </a:p>
                    <a:p>
                      <a:r>
                        <a:rPr lang="en-US" dirty="0"/>
                        <a:t>• Electrical and energy elements	</a:t>
                      </a:r>
                    </a:p>
                    <a:p>
                      <a:r>
                        <a:rPr lang="en-US" dirty="0"/>
                        <a:t>• Control and automation elements	</a:t>
                      </a:r>
                    </a:p>
                    <a:p>
                      <a:r>
                        <a:rPr lang="en-US" dirty="0"/>
                        <a:t>• Electrical connection diagrams of the elevator				</a:t>
                      </a:r>
                    </a:p>
                    <a:p>
                      <a:r>
                        <a:rPr lang="en-US" dirty="0"/>
                        <a:t>• Means of personal and collective protection</a:t>
                      </a:r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Basic concepts of electrical engineering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Basic electrical measurements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Electrical installation conductors and cables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Electrical and energy elements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Elements of management and automation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Elevator wiring diagrams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Means of personal and collective protection</a:t>
                      </a:r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60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54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38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8522" y="622986"/>
            <a:ext cx="8120202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2060"/>
                </a:solidFill>
                <a:latin typeface="+mn-lt"/>
              </a:rPr>
              <a:t>MODUL 4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086E01-A772-4A0F-9594-16C5B2660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550220"/>
              </p:ext>
            </p:extLst>
          </p:nvPr>
        </p:nvGraphicFramePr>
        <p:xfrm>
          <a:off x="1450455" y="1689712"/>
          <a:ext cx="8128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1025832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002415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r-Latn-RS" dirty="0" err="1"/>
                        <a:t>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/>
                        <a:t>WBL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6362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• Security							</a:t>
                      </a:r>
                    </a:p>
                    <a:p>
                      <a:r>
                        <a:rPr lang="en-US" dirty="0"/>
                        <a:t>• Testing the elevator drive					</a:t>
                      </a:r>
                    </a:p>
                    <a:p>
                      <a:r>
                        <a:rPr lang="en-US" dirty="0"/>
                        <a:t>• Technical documentation for handover of the elevator</a:t>
                      </a:r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sr-Latn-R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• Security							</a:t>
                      </a:r>
                    </a:p>
                    <a:p>
                      <a:r>
                        <a:rPr lang="en-US" dirty="0"/>
                        <a:t>• Testing the elevator drive					</a:t>
                      </a:r>
                    </a:p>
                    <a:p>
                      <a:r>
                        <a:rPr lang="en-US" dirty="0"/>
                        <a:t>• Technical documentation for handover of the elevator</a:t>
                      </a:r>
                      <a:endParaRPr lang="sr-Latn-RS" dirty="0"/>
                    </a:p>
                    <a:p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60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723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8522" y="622986"/>
            <a:ext cx="8120202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2060"/>
                </a:solidFill>
                <a:latin typeface="+mn-lt"/>
              </a:rPr>
              <a:t>CHALLENGES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522" y="1559083"/>
            <a:ext cx="105884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b="1" dirty="0">
                <a:solidFill>
                  <a:srgbClr val="002060"/>
                </a:solidFill>
              </a:rPr>
              <a:t>Duration of the program in hours</a:t>
            </a:r>
            <a:r>
              <a:rPr lang="sr-Latn-RS" b="1" dirty="0">
                <a:solidFill>
                  <a:srgbClr val="002060"/>
                </a:solidFill>
              </a:rPr>
              <a:t> </a:t>
            </a:r>
            <a:r>
              <a:rPr lang="sr-Latn-RS" b="1" dirty="0" err="1">
                <a:solidFill>
                  <a:srgbClr val="002060"/>
                </a:solidFill>
              </a:rPr>
              <a:t>and</a:t>
            </a:r>
            <a:r>
              <a:rPr lang="sr-Latn-RS" b="1" dirty="0">
                <a:solidFill>
                  <a:srgbClr val="002060"/>
                </a:solidFill>
              </a:rPr>
              <a:t> </a:t>
            </a:r>
            <a:r>
              <a:rPr lang="sr-Latn-RS" b="1" dirty="0" err="1">
                <a:solidFill>
                  <a:srgbClr val="002060"/>
                </a:solidFill>
              </a:rPr>
              <a:t>organization</a:t>
            </a:r>
            <a:r>
              <a:rPr lang="sr-Latn-RS" b="1" dirty="0">
                <a:solidFill>
                  <a:srgbClr val="002060"/>
                </a:solidFill>
              </a:rPr>
              <a:t> (</a:t>
            </a:r>
            <a:r>
              <a:rPr lang="sr-Latn-RS" b="1" dirty="0" err="1">
                <a:solidFill>
                  <a:srgbClr val="002060"/>
                </a:solidFill>
              </a:rPr>
              <a:t>especially</a:t>
            </a:r>
            <a:r>
              <a:rPr lang="sr-Latn-RS" b="1" dirty="0">
                <a:solidFill>
                  <a:srgbClr val="002060"/>
                </a:solidFill>
              </a:rPr>
              <a:t> WBL)</a:t>
            </a:r>
            <a:endParaRPr lang="en-US" b="1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960 hours, of which 200 hours of theoretical classes and 760 hours of practical classes</a:t>
            </a:r>
            <a:r>
              <a:rPr lang="sr-Latn-R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(for a minimum of 6 and a maximum of 12 months</a:t>
            </a:r>
            <a:endParaRPr lang="sr-Latn-RS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en-US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</a:pPr>
            <a:r>
              <a:rPr lang="en-US" b="1" dirty="0">
                <a:solidFill>
                  <a:srgbClr val="002060"/>
                </a:solidFill>
              </a:rPr>
              <a:t>Maximum number of participants per educational group 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The maximum number of participants per educational group is 10, while the maximum number of participants during the implementation of the practical part of the training is 2 per instructor.</a:t>
            </a:r>
            <a:endParaRPr lang="sr-Latn-RS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sr-Latn-RS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</a:pPr>
            <a:r>
              <a:rPr lang="en-US" b="1" dirty="0">
                <a:solidFill>
                  <a:srgbClr val="002060"/>
                </a:solidFill>
              </a:rPr>
              <a:t>Personnel for the implementation of the module/theme program 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Theoretical teaching: a competent person with at least 5 years of experience in controlling and/or installing elevators; degree in mechanical engineering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sr-Latn-RS" dirty="0">
                <a:solidFill>
                  <a:srgbClr val="002060"/>
                </a:solidFill>
              </a:rPr>
              <a:t>WBL</a:t>
            </a:r>
            <a:r>
              <a:rPr lang="en-US" dirty="0">
                <a:solidFill>
                  <a:srgbClr val="002060"/>
                </a:solidFill>
              </a:rPr>
              <a:t>: a competent person with at least 3 years of experience in controlling and/or installing elevators</a:t>
            </a:r>
            <a:endParaRPr lang="sr-Latn-RS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sr-Latn-RS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</a:pPr>
            <a:r>
              <a:rPr lang="en-US" b="1" dirty="0">
                <a:solidFill>
                  <a:srgbClr val="002060"/>
                </a:solidFill>
              </a:rPr>
              <a:t>Mandatory andragogic training for all lecturers</a:t>
            </a:r>
          </a:p>
        </p:txBody>
      </p:sp>
    </p:spTree>
    <p:extLst>
      <p:ext uri="{BB962C8B-B14F-4D97-AF65-F5344CB8AC3E}">
        <p14:creationId xmlns:p14="http://schemas.microsoft.com/office/powerpoint/2010/main" val="1232245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638" cy="6859294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1925" y="622986"/>
            <a:ext cx="10946919" cy="1164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000" b="1" dirty="0">
                <a:solidFill>
                  <a:srgbClr val="00377B"/>
                </a:solidFill>
                <a:latin typeface="+mn-lt"/>
              </a:rPr>
              <a:t>4. PITANJA I ODGOVORI</a:t>
            </a:r>
            <a:endParaRPr lang="en-US" sz="2000" b="1" dirty="0">
              <a:solidFill>
                <a:srgbClr val="00377B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BF8"/>
              </a:clrFrom>
              <a:clrTo>
                <a:srgbClr val="FFFB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96" y="1787683"/>
            <a:ext cx="5059022" cy="315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7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592</Words>
  <Application>Microsoft Office PowerPoint</Application>
  <PresentationFormat>Widescreen</PresentationFormat>
  <Paragraphs>101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Document</vt:lpstr>
      <vt:lpstr>   Program obuke lift montera  Elevator fitter training program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PREZENTACIJE</dc:title>
  <dc:creator>Maja Dusic</dc:creator>
  <cp:lastModifiedBy>Mirjana Kovacevic</cp:lastModifiedBy>
  <cp:revision>89</cp:revision>
  <dcterms:created xsi:type="dcterms:W3CDTF">2022-05-10T08:42:55Z</dcterms:created>
  <dcterms:modified xsi:type="dcterms:W3CDTF">2024-10-13T21:10:51Z</dcterms:modified>
</cp:coreProperties>
</file>